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48" r:id="rId2"/>
    <p:sldMasterId id="2147483666" r:id="rId3"/>
    <p:sldMasterId id="2147483670" r:id="rId4"/>
    <p:sldMasterId id="2147483657" r:id="rId5"/>
  </p:sldMasterIdLst>
  <p:notesMasterIdLst>
    <p:notesMasterId r:id="rId33"/>
  </p:notesMasterIdLst>
  <p:handoutMasterIdLst>
    <p:handoutMasterId r:id="rId34"/>
  </p:handoutMasterIdLst>
  <p:sldIdLst>
    <p:sldId id="1270" r:id="rId6"/>
    <p:sldId id="1110" r:id="rId7"/>
    <p:sldId id="1212" r:id="rId8"/>
    <p:sldId id="1213" r:id="rId9"/>
    <p:sldId id="1242" r:id="rId10"/>
    <p:sldId id="1243" r:id="rId11"/>
    <p:sldId id="1248" r:id="rId12"/>
    <p:sldId id="1245" r:id="rId13"/>
    <p:sldId id="1246" r:id="rId14"/>
    <p:sldId id="1244" r:id="rId15"/>
    <p:sldId id="1249" r:id="rId16"/>
    <p:sldId id="1250" r:id="rId17"/>
    <p:sldId id="1251" r:id="rId18"/>
    <p:sldId id="1252" r:id="rId19"/>
    <p:sldId id="1253" r:id="rId20"/>
    <p:sldId id="1254" r:id="rId21"/>
    <p:sldId id="1255" r:id="rId22"/>
    <p:sldId id="1264" r:id="rId23"/>
    <p:sldId id="1214" r:id="rId24"/>
    <p:sldId id="1268" r:id="rId25"/>
    <p:sldId id="1269" r:id="rId26"/>
    <p:sldId id="1265" r:id="rId27"/>
    <p:sldId id="1272" r:id="rId28"/>
    <p:sldId id="1267" r:id="rId29"/>
    <p:sldId id="1266" r:id="rId30"/>
    <p:sldId id="1271" r:id="rId31"/>
    <p:sldId id="1094" r:id="rId3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7D"/>
    <a:srgbClr val="061549"/>
    <a:srgbClr val="F8F8F8"/>
    <a:srgbClr val="EEECE1"/>
    <a:srgbClr val="F7A3F3"/>
    <a:srgbClr val="FE7E7E"/>
    <a:srgbClr val="262626"/>
    <a:srgbClr val="1B306B"/>
    <a:srgbClr val="FFCC0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4" autoAdjust="0"/>
    <p:restoredTop sz="95120" autoAdjust="0"/>
  </p:normalViewPr>
  <p:slideViewPr>
    <p:cSldViewPr>
      <p:cViewPr>
        <p:scale>
          <a:sx n="72" d="100"/>
          <a:sy n="72" d="100"/>
        </p:scale>
        <p:origin x="2304" y="8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heme" Target="theme/theme1.xml"/><Relationship Id="rId38" Type="http://schemas.openxmlformats.org/officeDocument/2006/relationships/tableStyles" Target="tableStyles.xml"/><Relationship Id="rId10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18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0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22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9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3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9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4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1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4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5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0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60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8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9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44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9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029"/>
            <a:ext cx="9144000" cy="6859029"/>
          </a:xfrm>
          <a:prstGeom prst="rect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029"/>
            <a:ext cx="9144000" cy="648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00" y="6561585"/>
            <a:ext cx="3320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Trilogy Education Services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6991" y="3061734"/>
            <a:ext cx="8229600" cy="710167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435592" y="4129968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0" y="1327388"/>
            <a:ext cx="1379460" cy="1038225"/>
          </a:xfrm>
          <a:prstGeom prst="rect">
            <a:avLst/>
          </a:prstGeom>
        </p:spPr>
      </p:pic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6990" y="4129968"/>
            <a:ext cx="387021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Trilogy Education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06591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CCE6"/>
          </a:solidFill>
          <a:ln>
            <a:solidFill>
              <a:srgbClr val="6CC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2895600"/>
            <a:ext cx="9144000" cy="95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457200" y="3029740"/>
            <a:ext cx="6381750" cy="704060"/>
          </a:xfr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041878"/>
            <a:ext cx="903210" cy="6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457200" y="3029740"/>
            <a:ext cx="6381750" cy="704060"/>
          </a:xfrm>
          <a:ln w="50800">
            <a:solidFill>
              <a:srgbClr val="6CCCE6"/>
            </a:solidFill>
          </a:ln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Trilogy Education Services - All Rights Reserved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38" y="6477000"/>
            <a:ext cx="412321" cy="3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7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Trilogy Education Services - All Rights Reserved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38" y="6477000"/>
            <a:ext cx="412321" cy="3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Trilogy Education Services - All Rights Reserved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38" y="6477000"/>
            <a:ext cx="412321" cy="3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3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7995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5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2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0"/>
            <a:ext cx="8915400" cy="3733800"/>
          </a:xfrm>
        </p:spPr>
        <p:txBody>
          <a:bodyPr/>
          <a:lstStyle/>
          <a:p>
            <a:pPr algn="l"/>
            <a:r>
              <a:rPr lang="en-US" sz="8000" dirty="0" smtClean="0"/>
              <a:t>Hey you! </a:t>
            </a:r>
            <a:r>
              <a:rPr lang="en-US" sz="6400" b="0" dirty="0" err="1" smtClean="0"/>
              <a:t>Yes.</a:t>
            </a:r>
            <a:r>
              <a:rPr lang="en-US" sz="6400" b="0" i="1" dirty="0" err="1" smtClean="0"/>
              <a:t>Yooou</a:t>
            </a:r>
            <a:r>
              <a:rPr lang="en-US" sz="6400" b="0" dirty="0" smtClean="0"/>
              <a:t>.</a:t>
            </a:r>
            <a:br>
              <a:rPr lang="en-US" sz="6400" b="0" dirty="0" smtClean="0"/>
            </a:br>
            <a:r>
              <a:rPr lang="en-US" sz="6400" b="0" dirty="0"/>
              <a:t/>
            </a:r>
            <a:br>
              <a:rPr lang="en-US" sz="6400" b="0" dirty="0"/>
            </a:br>
            <a:r>
              <a:rPr lang="en-US" sz="3200" b="0" dirty="0" smtClean="0"/>
              <a:t>This will be a lot more fun if you clone my repo:</a:t>
            </a:r>
            <a:br>
              <a:rPr lang="en-US" sz="3200" b="0" dirty="0" smtClean="0"/>
            </a:b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afhaque</a:t>
            </a:r>
            <a:r>
              <a:rPr lang="en-US" sz="2800" dirty="0"/>
              <a:t>/Access-Inequality</a:t>
            </a:r>
            <a:r>
              <a:rPr lang="en-US" sz="3200" b="0" dirty="0" smtClean="0"/>
              <a:t/>
            </a:r>
            <a:br>
              <a:rPr lang="en-US" sz="3200" b="0" dirty="0" smtClean="0"/>
            </a:br>
            <a:r>
              <a:rPr lang="en-US" sz="3200" b="0" dirty="0"/>
              <a:t/>
            </a:r>
            <a:br>
              <a:rPr lang="en-US" sz="3200" b="0" dirty="0"/>
            </a:br>
            <a:r>
              <a:rPr lang="en-US" sz="3200" b="0" dirty="0" smtClean="0"/>
              <a:t>Then run the command:</a:t>
            </a:r>
            <a:br>
              <a:rPr lang="en-US" sz="3200" b="0" dirty="0" smtClean="0"/>
            </a:br>
            <a:r>
              <a:rPr lang="en-US" sz="2800" dirty="0" smtClean="0"/>
              <a:t> `pip install </a:t>
            </a:r>
            <a:r>
              <a:rPr lang="mr-IN" sz="2800" dirty="0" smtClean="0"/>
              <a:t>–</a:t>
            </a:r>
            <a:r>
              <a:rPr lang="en-US" sz="2800" dirty="0" smtClean="0"/>
              <a:t>r </a:t>
            </a:r>
            <a:r>
              <a:rPr lang="en-US" sz="2800" dirty="0" err="1" smtClean="0"/>
              <a:t>requirements.txt</a:t>
            </a:r>
            <a:r>
              <a:rPr lang="en-US" sz="2800" dirty="0" smtClean="0"/>
              <a:t>`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000" b="0" dirty="0" smtClean="0"/>
              <a:t>Oh! And get to know the person next to you </a:t>
            </a:r>
            <a:r>
              <a:rPr lang="en-US" sz="3000" b="0" i="1" dirty="0" smtClean="0"/>
              <a:t>please!</a:t>
            </a:r>
            <a:r>
              <a:rPr lang="en-US" sz="6400" b="0" i="1" dirty="0" smtClean="0"/>
              <a:t/>
            </a:r>
            <a:br>
              <a:rPr lang="en-US" sz="6400" b="0" i="1" dirty="0" smtClean="0"/>
            </a:br>
            <a:endParaRPr lang="en-US" sz="6400" b="0" i="1" dirty="0"/>
          </a:p>
        </p:txBody>
      </p:sp>
    </p:spTree>
    <p:extLst>
      <p:ext uri="{BB962C8B-B14F-4D97-AF65-F5344CB8AC3E}">
        <p14:creationId xmlns:p14="http://schemas.microsoft.com/office/powerpoint/2010/main" val="124872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Still the </a:t>
            </a:r>
            <a:r>
              <a:rPr lang="en-US" dirty="0" smtClean="0"/>
              <a:t>To </a:t>
            </a:r>
            <a:r>
              <a:rPr lang="en-US" dirty="0"/>
              <a:t>Be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96247" y="5369859"/>
            <a:ext cx="966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charset="0"/>
                <a:ea typeface="Arial" charset="0"/>
                <a:cs typeface="Arial" charset="0"/>
              </a:rPr>
              <a:t>Scenes from the Classroom</a:t>
            </a:r>
          </a:p>
        </p:txBody>
      </p:sp>
    </p:spTree>
    <p:extLst>
      <p:ext uri="{BB962C8B-B14F-4D97-AF65-F5344CB8AC3E}">
        <p14:creationId xmlns:p14="http://schemas.microsoft.com/office/powerpoint/2010/main" val="17803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33400"/>
            <a:ext cx="8915400" cy="5257800"/>
          </a:xfrm>
        </p:spPr>
        <p:txBody>
          <a:bodyPr/>
          <a:lstStyle/>
          <a:p>
            <a:r>
              <a:rPr lang="en-US" sz="4200" b="0" dirty="0"/>
              <a:t>So… What is </a:t>
            </a:r>
            <a:r>
              <a:rPr lang="en-US" sz="4200" dirty="0"/>
              <a:t>data science</a:t>
            </a:r>
            <a:r>
              <a:rPr lang="en-US" sz="4200" b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603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First Thoughts…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352"/>
          <a:stretch/>
        </p:blipFill>
        <p:spPr>
          <a:xfrm>
            <a:off x="0" y="816663"/>
            <a:ext cx="9144000" cy="53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First Thoughts…</a:t>
            </a:r>
          </a:p>
        </p:txBody>
      </p:sp>
      <p:pic>
        <p:nvPicPr>
          <p:cNvPr id="3074" name="Picture 2" descr="http://www.busysoftorder.com/prog/mlns/budgeting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9589" cy="551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89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First Thoughts…</a:t>
            </a:r>
          </a:p>
        </p:txBody>
      </p:sp>
      <p:pic>
        <p:nvPicPr>
          <p:cNvPr id="9218" name="Picture 2" descr="http://www.larnr.com/blog/wp-content/uploads/2015/08/Introduction-to-SQ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5979"/>
            <a:ext cx="590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ebassets.mongodb.com/_com_assets/cms/MongoDB-Logo-5c3a7405a85675366beb3a5ec4c032348c390b3f142f5e6dddf1d78e2df5cb5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46396"/>
            <a:ext cx="5562600" cy="15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datasymphony.com.au/wp-content/uploads/2012/05/Plain-JS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7" y="4004128"/>
            <a:ext cx="2976978" cy="188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support.sas.com/documentation/cdl/en/sqlproc/69822/HTML/default/images/proc-sql-ex3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1600"/>
            <a:ext cx="3657600" cy="170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05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First Thoughts…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490" y="1295400"/>
            <a:ext cx="4111629" cy="3004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36162"/>
          <a:stretch/>
        </p:blipFill>
        <p:spPr>
          <a:xfrm>
            <a:off x="450888" y="1333501"/>
            <a:ext cx="4120254" cy="3042220"/>
          </a:xfrm>
          <a:prstGeom prst="rect">
            <a:avLst/>
          </a:prstGeom>
        </p:spPr>
      </p:pic>
      <p:pic>
        <p:nvPicPr>
          <p:cNvPr id="5122" name="Picture 2" descr="http://pandas.pydata.org/_static/pandas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519" y="4502721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42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5257800"/>
          </a:xfrm>
        </p:spPr>
        <p:txBody>
          <a:bodyPr/>
          <a:lstStyle/>
          <a:p>
            <a:r>
              <a:rPr lang="en-US" sz="4200" dirty="0"/>
              <a:t>Data Science </a:t>
            </a:r>
            <a:r>
              <a:rPr lang="en-US" sz="4200" b="0" dirty="0"/>
              <a:t>centers on two things:</a:t>
            </a:r>
          </a:p>
        </p:txBody>
      </p:sp>
    </p:spTree>
    <p:extLst>
      <p:ext uri="{BB962C8B-B14F-4D97-AF65-F5344CB8AC3E}">
        <p14:creationId xmlns:p14="http://schemas.microsoft.com/office/powerpoint/2010/main" val="163899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76783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0"/>
            <a:ext cx="6019800" cy="653854"/>
          </a:xfrm>
        </p:spPr>
        <p:txBody>
          <a:bodyPr/>
          <a:lstStyle/>
          <a:p>
            <a:r>
              <a:rPr lang="en-US" dirty="0"/>
              <a:t>Tools for Truths, Skills for Stories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323960"/>
            <a:ext cx="9144000" cy="8728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181600" y="1195212"/>
            <a:ext cx="3886200" cy="10668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200" dirty="0"/>
              <a:t>Story-Telling</a:t>
            </a:r>
            <a:endParaRPr lang="en-US" sz="4200" b="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3192" y="1219200"/>
            <a:ext cx="3886200" cy="10668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200" dirty="0"/>
              <a:t>Truth-Telling</a:t>
            </a:r>
            <a:endParaRPr lang="en-US" sz="4200" b="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28900" y="755904"/>
            <a:ext cx="3886200" cy="5334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Our Goals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958817"/>
            <a:ext cx="9144000" cy="328958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6616" y="3073513"/>
            <a:ext cx="3910584" cy="3022487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Microsoft Excel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Python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Pandas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Tweepy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VADER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Matplotlib / </a:t>
            </a:r>
            <a:r>
              <a:rPr lang="en-US" sz="2400" b="0" dirty="0" err="1"/>
              <a:t>Seaborn</a:t>
            </a:r>
            <a:endParaRPr lang="en-US" sz="2400" b="0" dirty="0"/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APIs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Beautiful Soup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Machine Learning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610612" y="2425417"/>
            <a:ext cx="3886200" cy="5334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Our Means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181600" y="3069673"/>
            <a:ext cx="3962400" cy="306787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MySQL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MongoDB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HTML / CSS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JavaScript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D3.js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 err="1"/>
              <a:t>Leaflet.js</a:t>
            </a:r>
            <a:r>
              <a:rPr lang="en-US" sz="2400" b="0" dirty="0"/>
              <a:t> / Google Maps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CartoDB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Tableau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b="0" dirty="0"/>
              <a:t>Hadoop</a:t>
            </a:r>
          </a:p>
        </p:txBody>
      </p:sp>
    </p:spTree>
    <p:extLst>
      <p:ext uri="{BB962C8B-B14F-4D97-AF65-F5344CB8AC3E}">
        <p14:creationId xmlns:p14="http://schemas.microsoft.com/office/powerpoint/2010/main" val="164143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Telling Stories With Data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0436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6991" y="2857500"/>
            <a:ext cx="8289809" cy="871860"/>
          </a:xfrm>
        </p:spPr>
        <p:txBody>
          <a:bodyPr>
            <a:normAutofit/>
          </a:bodyPr>
          <a:lstStyle/>
          <a:p>
            <a:r>
              <a:rPr lang="en-US" sz="2400" i="1" smtClean="0"/>
              <a:t>Mapping Inequalities with Python, Pandas, and Places</a:t>
            </a:r>
            <a:endParaRPr lang="en-US" sz="2400" i="1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86694" y="3810000"/>
            <a:ext cx="4090813" cy="381000"/>
          </a:xfrm>
        </p:spPr>
        <p:txBody>
          <a:bodyPr/>
          <a:lstStyle/>
          <a:p>
            <a:r>
              <a:rPr lang="en-US" dirty="0"/>
              <a:t>Trilogy Education Services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6991" y="2586360"/>
            <a:ext cx="7908809" cy="381000"/>
          </a:xfrm>
        </p:spPr>
        <p:txBody>
          <a:bodyPr/>
          <a:lstStyle/>
          <a:p>
            <a:r>
              <a:rPr lang="en-US" dirty="0" smtClean="0"/>
              <a:t>Open Camps!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799702" y="3810000"/>
            <a:ext cx="2753497" cy="381000"/>
          </a:xfrm>
        </p:spPr>
        <p:txBody>
          <a:bodyPr/>
          <a:lstStyle/>
          <a:p>
            <a:r>
              <a:rPr lang="en-US" dirty="0"/>
              <a:t>| </a:t>
            </a:r>
            <a:r>
              <a:rPr lang="en-US" dirty="0" smtClean="0"/>
              <a:t>November 18, </a:t>
            </a:r>
            <a:r>
              <a:rPr lang="en-US" dirty="0"/>
              <a:t>2017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497666" y="3646170"/>
            <a:ext cx="7808134" cy="83190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 smtClean="0"/>
              <a:t>Ask the Universe a Question</a:t>
            </a:r>
            <a:r>
              <a:rPr lang="mr-IN" sz="8000" dirty="0" smtClean="0"/>
              <a:t>…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3693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 smtClean="0"/>
              <a:t>And Find The Answer</a:t>
            </a:r>
            <a:r>
              <a:rPr lang="mr-IN" sz="8000" dirty="0" smtClean="0"/>
              <a:t>…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514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 smtClean="0"/>
              <a:t>Finding Deserts in America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39" y="852310"/>
            <a:ext cx="6995121" cy="54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5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 smtClean="0"/>
              <a:t>But How Would You Prove this?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2235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13389487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653854"/>
          </a:xfrm>
        </p:spPr>
        <p:txBody>
          <a:bodyPr/>
          <a:lstStyle/>
          <a:p>
            <a:r>
              <a:rPr lang="en-US" dirty="0"/>
              <a:t>Finding Deserts in America</a:t>
            </a:r>
          </a:p>
        </p:txBody>
      </p:sp>
      <p:sp>
        <p:nvSpPr>
          <p:cNvPr id="5" name="AutoShape 4" descr="Images/08-Banking4.pn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08-Banking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311" y="2362200"/>
            <a:ext cx="4362459" cy="314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08-Banking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7" y="2362201"/>
            <a:ext cx="4425113" cy="307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228" y="853022"/>
            <a:ext cx="2556017" cy="1284008"/>
          </a:xfrm>
          <a:prstGeom prst="rect">
            <a:avLst/>
          </a:prstGeom>
        </p:spPr>
      </p:pic>
      <p:sp>
        <p:nvSpPr>
          <p:cNvPr id="10" name="Plus Sign 9"/>
          <p:cNvSpPr/>
          <p:nvPr/>
        </p:nvSpPr>
        <p:spPr>
          <a:xfrm>
            <a:off x="4191000" y="1058593"/>
            <a:ext cx="990600" cy="8728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 descr="https://upload.wikimedia.org/wikipedia/commons/thumb/3/3f/US-Census-2010Logo.svg/720px-US-Census-2010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133" y="932755"/>
            <a:ext cx="2365022" cy="129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04800" y="5486400"/>
            <a:ext cx="8719970" cy="101687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We’ll be utilizing data from sources like the US Census, Google Maps, and more to dredge out insights on poverty, discrimination, and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the impact of changing economies.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1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Time to Code + Demo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0598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1431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08718E-05BE-41BE-BFDD-AD64C62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1534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hape 78">
            <a:extLst>
              <a:ext uri="{FF2B5EF4-FFF2-40B4-BE49-F238E27FC236}">
                <a16:creationId xmlns="" xmlns:a16="http://schemas.microsoft.com/office/drawing/2014/main" id="{1D7448EF-D794-45EF-9631-AFAB9AD454F6}"/>
              </a:ext>
            </a:extLst>
          </p:cNvPr>
          <p:cNvSpPr txBox="1"/>
          <p:nvPr/>
        </p:nvSpPr>
        <p:spPr>
          <a:xfrm>
            <a:off x="304800" y="762000"/>
            <a:ext cx="8610600" cy="5486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lvl="0" indent="-514350">
              <a:buSzPct val="100000"/>
              <a:buFont typeface="Arial" charset="0"/>
              <a:buChar char="•"/>
            </a:pPr>
            <a:r>
              <a:rPr lang="en-US" sz="30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</a:p>
          <a:p>
            <a:pPr marL="514350" lvl="0" indent="-514350">
              <a:buSzPct val="100000"/>
              <a:buFont typeface="Arial" charset="0"/>
              <a:buChar char="•"/>
            </a:pPr>
            <a:endParaRPr lang="en-US" sz="3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buSzPct val="100000"/>
              <a:buFont typeface="Arial" charset="0"/>
              <a:buChar char="•"/>
            </a:pPr>
            <a:r>
              <a:rPr lang="en-US" sz="30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Telling Stories With Data</a:t>
            </a:r>
          </a:p>
          <a:p>
            <a:pPr marL="514350" lvl="0" indent="-514350">
              <a:buSzPct val="100000"/>
              <a:buFont typeface="Arial" charset="0"/>
              <a:buChar char="•"/>
            </a:pPr>
            <a:endParaRPr lang="en-US" sz="30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buSzPct val="100000"/>
              <a:buFont typeface="Arial" charset="0"/>
              <a:buChar char="•"/>
            </a:pPr>
            <a:r>
              <a:rPr lang="en-US" sz="30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Deserts</a:t>
            </a:r>
          </a:p>
          <a:p>
            <a:pPr marL="514350" lvl="0" indent="-514350">
              <a:buSzPct val="100000"/>
              <a:buFont typeface="Arial" charset="0"/>
              <a:buChar char="•"/>
            </a:pPr>
            <a:endParaRPr lang="en-US" sz="3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buSzPct val="100000"/>
              <a:buFont typeface="Arial" charset="0"/>
              <a:buChar char="•"/>
            </a:pPr>
            <a:r>
              <a:rPr lang="en-US" sz="30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Framing the Approach</a:t>
            </a:r>
          </a:p>
          <a:p>
            <a:pPr marL="514350" lvl="0" indent="-514350">
              <a:buSzPct val="100000"/>
              <a:buFont typeface="Arial" charset="0"/>
              <a:buChar char="•"/>
            </a:pPr>
            <a:endParaRPr lang="en-US" sz="3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buSzPct val="100000"/>
              <a:buFont typeface="Arial" charset="0"/>
              <a:buChar char="•"/>
            </a:pPr>
            <a:r>
              <a:rPr lang="en-US" sz="30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the Code</a:t>
            </a:r>
          </a:p>
          <a:p>
            <a:pPr marL="514350" lvl="0" indent="-514350">
              <a:buSzPct val="100000"/>
              <a:buFont typeface="Arial" charset="0"/>
              <a:buChar char="•"/>
            </a:pPr>
            <a:endParaRPr lang="en-US" sz="3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buSzPct val="100000"/>
              <a:buFont typeface="Arial" charset="0"/>
              <a:buChar char="•"/>
            </a:pPr>
            <a:r>
              <a:rPr lang="en-US" sz="30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Time!</a:t>
            </a:r>
            <a:endParaRPr lang="en-US" sz="3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buSzPct val="100000"/>
              <a:buFont typeface="Arial" charset="0"/>
              <a:buChar char="•"/>
            </a:pPr>
            <a:endParaRPr lang="en-US" sz="3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2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smtClean="0"/>
              <a:t>About Me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0677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About Me</a:t>
            </a:r>
            <a:endParaRPr lang="en-US" dirty="0"/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152400" y="762000"/>
            <a:ext cx="8413750" cy="51166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Ahmed Haque</a:t>
            </a:r>
          </a:p>
          <a:p>
            <a:pPr marL="228600" indent="0">
              <a:spcBef>
                <a:spcPts val="0"/>
              </a:spcBef>
              <a:buNone/>
            </a:pPr>
            <a:endParaRPr lang="en" sz="15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enior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Vice President</a:t>
            </a:r>
            <a:r>
              <a:rPr lang="en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of Academics at Trilogy Education Services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Co-Architect </a:t>
            </a:r>
            <a:r>
              <a:rPr 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of the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Trilogy </a:t>
            </a:r>
            <a:r>
              <a:rPr 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and Data Science Bootcamps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Adjunct Instructor at Rutgers University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PhD Candidate in Bioengineering from Rice University </a:t>
            </a:r>
          </a:p>
          <a:p>
            <a:pPr marL="985838" lvl="1" indent="-457200">
              <a:spcBef>
                <a:spcPts val="0"/>
              </a:spcBef>
            </a:pPr>
            <a:endParaRPr lang="en-US" sz="17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85838" lvl="1" indent="-457200">
              <a:spcBef>
                <a:spcPts val="0"/>
              </a:spcBef>
            </a:pPr>
            <a:r>
              <a:rPr lang="en-US" sz="17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Focused on Web Connected Medical Devices in Blood-Based Diagnostics</a:t>
            </a:r>
          </a:p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09800" y="4343400"/>
            <a:ext cx="5140036" cy="1828412"/>
            <a:chOff x="3048000" y="4191000"/>
            <a:chExt cx="5902036" cy="20994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0" y="4343400"/>
              <a:ext cx="1854199" cy="1854199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5009617" y="4191000"/>
              <a:ext cx="3940419" cy="2099470"/>
              <a:chOff x="506671" y="1905000"/>
              <a:chExt cx="8230929" cy="4385470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15" r="21221" b="3226"/>
              <a:stretch/>
            </p:blipFill>
            <p:spPr bwMode="auto">
              <a:xfrm>
                <a:off x="506671" y="2078434"/>
                <a:ext cx="3429000" cy="403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4283014" y="1905000"/>
                <a:ext cx="4454586" cy="4385470"/>
                <a:chOff x="4060853" y="968081"/>
                <a:chExt cx="4806922" cy="4732339"/>
              </a:xfrm>
            </p:grpSpPr>
            <p:pic>
              <p:nvPicPr>
                <p:cNvPr id="7" name="Picture 6"/>
                <p:cNvPicPr/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0853" y="968081"/>
                  <a:ext cx="2427017" cy="4732338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/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2364" y="968082"/>
                  <a:ext cx="2355411" cy="473233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0041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1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653854"/>
          </a:xfrm>
        </p:spPr>
        <p:txBody>
          <a:bodyPr/>
          <a:lstStyle/>
          <a:p>
            <a:r>
              <a:rPr lang="en-US" dirty="0"/>
              <a:t>What Students (</a:t>
            </a:r>
            <a:r>
              <a:rPr lang="en-US" i="1" dirty="0"/>
              <a:t>Really</a:t>
            </a:r>
            <a:r>
              <a:rPr lang="en-US" dirty="0"/>
              <a:t>) Want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376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78318" y="5334000"/>
            <a:ext cx="966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Scenes from the Classroom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44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653854"/>
          </a:xfrm>
        </p:spPr>
        <p:txBody>
          <a:bodyPr/>
          <a:lstStyle/>
          <a:p>
            <a:r>
              <a:rPr lang="en-US" dirty="0"/>
              <a:t>What Students (</a:t>
            </a:r>
            <a:r>
              <a:rPr lang="en-US" i="1" dirty="0"/>
              <a:t>Really</a:t>
            </a:r>
            <a:r>
              <a:rPr lang="en-US" dirty="0"/>
              <a:t>) Want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696"/>
          <a:stretch/>
        </p:blipFill>
        <p:spPr>
          <a:xfrm>
            <a:off x="0" y="0"/>
            <a:ext cx="914400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78318" y="5334000"/>
            <a:ext cx="966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Scenes from the Classroom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4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653854"/>
          </a:xfrm>
        </p:spPr>
        <p:txBody>
          <a:bodyPr/>
          <a:lstStyle/>
          <a:p>
            <a:r>
              <a:rPr lang="en-US" dirty="0"/>
              <a:t>What Students (</a:t>
            </a:r>
            <a:r>
              <a:rPr lang="en-US" i="1" dirty="0"/>
              <a:t>Really</a:t>
            </a:r>
            <a:r>
              <a:rPr lang="en-US" dirty="0"/>
              <a:t>) Want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570"/>
          <a:stretch/>
        </p:blipFill>
        <p:spPr>
          <a:xfrm>
            <a:off x="0" y="13447"/>
            <a:ext cx="9144000" cy="48585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78318" y="5334000"/>
            <a:ext cx="966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Scenes from the Classroom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84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Trilog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17273</TotalTime>
  <Words>343</Words>
  <Application>Microsoft Macintosh PowerPoint</Application>
  <PresentationFormat>On-screen Show (4:3)</PresentationFormat>
  <Paragraphs>112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Calibri Light</vt:lpstr>
      <vt:lpstr>Roboto</vt:lpstr>
      <vt:lpstr>Arial</vt:lpstr>
      <vt:lpstr>Trilogy</vt:lpstr>
      <vt:lpstr>UCF - Theme</vt:lpstr>
      <vt:lpstr>Unbranded</vt:lpstr>
      <vt:lpstr>UTAustin</vt:lpstr>
      <vt:lpstr>Rutgers - Theme</vt:lpstr>
      <vt:lpstr>Hey you! Yes.Yooou.  This will be a lot more fun if you clone my repo: https://github.com/afhaque/Access-Inequality  Then run the command:  `pip install –r requirements.txt`  Oh! And get to know the person next to you please! </vt:lpstr>
      <vt:lpstr>Mapping Inequalities with Python, Pandas, and Places</vt:lpstr>
      <vt:lpstr>Outline</vt:lpstr>
      <vt:lpstr>About Me</vt:lpstr>
      <vt:lpstr>About Me</vt:lpstr>
      <vt:lpstr>Outline</vt:lpstr>
      <vt:lpstr>What Students (Really) Want…</vt:lpstr>
      <vt:lpstr>What Students (Really) Want…</vt:lpstr>
      <vt:lpstr>What Students (Really) Want…</vt:lpstr>
      <vt:lpstr>Class is Still the To Be</vt:lpstr>
      <vt:lpstr>So… What is data science?</vt:lpstr>
      <vt:lpstr>First Thoughts…</vt:lpstr>
      <vt:lpstr>First Thoughts…</vt:lpstr>
      <vt:lpstr>First Thoughts…</vt:lpstr>
      <vt:lpstr>First Thoughts…</vt:lpstr>
      <vt:lpstr>Data Science centers on two things:</vt:lpstr>
      <vt:lpstr>Truth-Telling &amp; Story Telling</vt:lpstr>
      <vt:lpstr>Tools for Truths, Skills for Stories…</vt:lpstr>
      <vt:lpstr>Telling Stories With Data</vt:lpstr>
      <vt:lpstr>Ask the Universe a Question…</vt:lpstr>
      <vt:lpstr>And Find The Answer…</vt:lpstr>
      <vt:lpstr>Finding Deserts in America</vt:lpstr>
      <vt:lpstr>But How Would You Prove this?</vt:lpstr>
      <vt:lpstr>Analytics Paradigm</vt:lpstr>
      <vt:lpstr>Finding Deserts in America</vt:lpstr>
      <vt:lpstr>Time to Code + Demo</vt:lpstr>
      <vt:lpstr>Questions / Discussion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2110</cp:revision>
  <cp:lastPrinted>2017-04-04T07:44:23Z</cp:lastPrinted>
  <dcterms:created xsi:type="dcterms:W3CDTF">2015-01-20T17:19:00Z</dcterms:created>
  <dcterms:modified xsi:type="dcterms:W3CDTF">2017-11-18T16:39:28Z</dcterms:modified>
</cp:coreProperties>
</file>